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handoutMasterIdLst>
    <p:handoutMasterId r:id="rId17"/>
  </p:handoutMasterIdLst>
  <p:sldIdLst>
    <p:sldId id="274" r:id="rId2"/>
    <p:sldId id="261" r:id="rId3"/>
    <p:sldId id="275" r:id="rId4"/>
    <p:sldId id="273" r:id="rId5"/>
    <p:sldId id="264" r:id="rId6"/>
    <p:sldId id="262" r:id="rId7"/>
    <p:sldId id="266" r:id="rId8"/>
    <p:sldId id="267" r:id="rId9"/>
    <p:sldId id="269" r:id="rId10"/>
    <p:sldId id="268" r:id="rId11"/>
    <p:sldId id="276" r:id="rId12"/>
    <p:sldId id="277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F1FC"/>
    <a:srgbClr val="FF00FF"/>
    <a:srgbClr val="003374"/>
    <a:srgbClr val="3A5896"/>
    <a:srgbClr val="385592"/>
    <a:srgbClr val="FFFFFF"/>
    <a:srgbClr val="173A8D"/>
    <a:srgbClr val="D6DEEA"/>
    <a:srgbClr val="9F9289"/>
    <a:srgbClr val="E2D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4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C9633-4FE6-4182-AA25-EE543A5A0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9143CA-CEA6-4C6F-A8A7-4C710A8D63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82A8F5-9250-40E6-AFEE-89B9EF26F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363856-1201-4218-99D1-559365A51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0266C3-3C84-4EFC-9B3F-6DF8E983C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01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C3575-650E-4201-8AA2-38A9E5E6E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4B922F-231B-42D0-A4ED-277936D4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F7C84E-637D-47B1-BF92-A7DBD0F29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080582-E5D4-4594-9B06-5BB050E72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C9A334-69AF-461D-9AF8-E68EA424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5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6E3E0C3-503E-4898-A5A0-C80002315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307FA8-EC0F-4A76-AEA4-7821EEF37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633CEE-6754-42AC-B278-36510F1E6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A916A3-2C76-4833-8F31-92C358D43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0CEDA1-1F74-42D7-B88B-71CEF2E67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40BBF-919E-4895-A680-B44BDEE2E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D5A693-785B-442A-B387-BDA1417C1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A914A7-C59A-4266-9F5C-52A1073D4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0700CE-0D49-4C2E-B526-3234A1469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82FD57-BFE8-4D5E-B37F-C64A89BC9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7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315AA-82FB-4BB3-9D6E-2EC371117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1ADE0D-C388-4E33-8730-73C45F16F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D61180-BF38-4837-BFC2-115243335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F892A2-43DD-49D8-B52E-B1A892A7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D79031-AFD0-4173-B11A-003173CD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0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74A54-C3D2-4A3C-A7D2-1F44B0CFB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C08F5C-EE21-47E7-A59D-F5FE8A3CD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F759FB-D456-4711-B9CD-C1B507C36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9C3838-86C2-4C7C-B09D-14DD30288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D9A6E9-DDAF-44F6-9CBB-F2C5FB0AC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8747A8-1ADD-433C-91A3-4364E932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E1469D-AC27-40E0-BFE5-D28EAEACF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613A5C-B8C0-4D30-9D87-C5E30DA78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0AA95C-06AA-4170-8616-AD5079235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94B5C44-82B3-49EC-A150-27C741CB1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885613A-B310-4BF5-85BC-AA542D65C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0AEAC2A-271A-48C9-AE87-797E73078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E3C4F55-2097-444B-B576-5F3F9CD0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9D22680-7BE7-4D49-A12E-637834EE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3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CB061C-14A5-4509-9346-1456427D0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54ACF2B-7729-47B6-97D4-20D647825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5E4D9A-AA70-4BF5-8B8A-89FE607D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ECF7721-ACB3-46C1-BCE0-EEE98D7EE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0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B4C45A-E95C-4B09-B79E-32C74C6B0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9189A5-60B9-4730-8267-A7CA8856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1BCEE98-D6A6-4021-B92F-6A8265C1E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3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FDA29F-2CA0-4222-B8E3-796295DFF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CBC1B6-C943-4809-B461-452F96BD5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83FAA2-D3DE-4861-9165-FD8CC0B3E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31F4B5-3355-4ED7-8EFD-12826E4D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7C707B-F09A-4573-84ED-7EE57EFC1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EB9C82-4CC0-4C6D-852A-CCFE1ECE9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5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6387D2-CBA5-45AD-AA86-A9A2A6D13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DE6765E-5F8F-4F34-8C24-9024859F3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006F34-BA9E-4B1E-BD9D-AE835F644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7E17CF-B5F9-4C97-9024-8328678DB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DA7E8F-4B82-4093-ADA2-C618FF6E1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B379B-F901-432D-AB50-A9A95AB7A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6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A7BAF-DCEC-4570-8A34-60AF35A61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31E37B-2E47-4672-9426-ABFB0DCF6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0F36AF-EF60-4B9A-AF70-CF90377704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0E9595-71F1-4580-A04F-FB6B74C281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3645A2-2269-4DCC-B191-4FC47D9C8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7601BC-C86C-4719-A774-5E1E0D591D7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2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12679F-9D4F-46CF-86AA-BDB17DD66AB7}"/>
              </a:ext>
            </a:extLst>
          </p:cNvPr>
          <p:cNvSpPr txBox="1"/>
          <p:nvPr/>
        </p:nvSpPr>
        <p:spPr>
          <a:xfrm>
            <a:off x="532661" y="3246553"/>
            <a:ext cx="80964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4000" dirty="0"/>
              <a:t>Тростянецька комунальна аптека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7608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FA80F-2F2E-4226-A230-A96BC26F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740" cy="1320800"/>
          </a:xfrm>
          <a:ln>
            <a:solidFill>
              <a:srgbClr val="B8F1FC"/>
            </a:solidFill>
          </a:ln>
        </p:spPr>
        <p:txBody>
          <a:bodyPr/>
          <a:lstStyle/>
          <a:p>
            <a:pPr algn="ctr"/>
            <a:r>
              <a:rPr lang="uk-UA" dirty="0" err="1">
                <a:solidFill>
                  <a:srgbClr val="FF00FF"/>
                </a:solidFill>
              </a:rPr>
              <a:t>ФАПИТростянецької</a:t>
            </a:r>
            <a:r>
              <a:rPr lang="uk-UA" dirty="0">
                <a:solidFill>
                  <a:srgbClr val="FF00FF"/>
                </a:solidFill>
              </a:rPr>
              <a:t> громади</a:t>
            </a:r>
            <a:endParaRPr lang="ru-UA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704B2F1-085B-48C0-8541-FD18BB961F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22" y="1881548"/>
            <a:ext cx="2909455" cy="4239491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DC6F4D0-44F8-4DD5-AE3A-D540B27A4C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106771"/>
            <a:ext cx="3886200" cy="3789045"/>
          </a:xfrm>
        </p:spPr>
      </p:pic>
    </p:spTree>
    <p:extLst>
      <p:ext uri="{BB962C8B-B14F-4D97-AF65-F5344CB8AC3E}">
        <p14:creationId xmlns:p14="http://schemas.microsoft.com/office/powerpoint/2010/main" val="566019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FA80F-2F2E-4226-A230-A96BC26F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740" cy="1320800"/>
          </a:xfrm>
          <a:ln>
            <a:solidFill>
              <a:srgbClr val="B8F1FC"/>
            </a:solidFill>
          </a:ln>
        </p:spPr>
        <p:txBody>
          <a:bodyPr/>
          <a:lstStyle/>
          <a:p>
            <a:pPr algn="ctr"/>
            <a:r>
              <a:rPr lang="uk-UA" dirty="0" err="1">
                <a:solidFill>
                  <a:srgbClr val="FF00FF"/>
                </a:solidFill>
              </a:rPr>
              <a:t>ФАПИТростянецької</a:t>
            </a:r>
            <a:r>
              <a:rPr lang="uk-UA" dirty="0">
                <a:solidFill>
                  <a:srgbClr val="FF00FF"/>
                </a:solidFill>
              </a:rPr>
              <a:t> громади</a:t>
            </a:r>
            <a:endParaRPr lang="ru-UA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96E5810E-35BB-4C35-80BD-9BAE81C938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930035"/>
            <a:ext cx="3886200" cy="4142518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A8D9DDC2-0AB4-44C3-8AC1-5BA4DA2A39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9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3651086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FA80F-2F2E-4226-A230-A96BC26F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740" cy="1320800"/>
          </a:xfrm>
          <a:ln>
            <a:solidFill>
              <a:srgbClr val="B8F1FC"/>
            </a:solidFill>
          </a:ln>
        </p:spPr>
        <p:txBody>
          <a:bodyPr/>
          <a:lstStyle/>
          <a:p>
            <a:pPr algn="ctr"/>
            <a:r>
              <a:rPr lang="uk-UA" dirty="0" err="1">
                <a:solidFill>
                  <a:srgbClr val="FF00FF"/>
                </a:solidFill>
              </a:rPr>
              <a:t>ФАПИТростянецької</a:t>
            </a:r>
            <a:r>
              <a:rPr lang="uk-UA" dirty="0">
                <a:solidFill>
                  <a:srgbClr val="FF00FF"/>
                </a:solidFill>
              </a:rPr>
              <a:t> громади</a:t>
            </a:r>
            <a:endParaRPr lang="ru-UA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67D3966-0575-49D3-8385-8BB74E26AD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99" y="1825625"/>
            <a:ext cx="3454448" cy="4351338"/>
          </a:xfrm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B81991E7-9765-4BFA-92B8-E07BE5C71F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1825625"/>
            <a:ext cx="3670101" cy="4351338"/>
          </a:xfrm>
        </p:spPr>
      </p:pic>
    </p:spTree>
    <p:extLst>
      <p:ext uri="{BB962C8B-B14F-4D97-AF65-F5344CB8AC3E}">
        <p14:creationId xmlns:p14="http://schemas.microsoft.com/office/powerpoint/2010/main" val="1404343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CB7BE-9650-4786-90E0-F4E719AD1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595" y="1251753"/>
            <a:ext cx="7667176" cy="1349406"/>
          </a:xfrm>
        </p:spPr>
        <p:txBody>
          <a:bodyPr/>
          <a:lstStyle/>
          <a:p>
            <a:pPr algn="l"/>
            <a:r>
              <a:rPr lang="uk-UA" dirty="0" err="1">
                <a:solidFill>
                  <a:srgbClr val="FF00FF"/>
                </a:solidFill>
              </a:rPr>
              <a:t>Боромлянська</a:t>
            </a:r>
            <a:r>
              <a:rPr lang="uk-UA" dirty="0">
                <a:solidFill>
                  <a:srgbClr val="FF00FF"/>
                </a:solidFill>
              </a:rPr>
              <a:t> громада</a:t>
            </a:r>
            <a:endParaRPr lang="ru-UA" dirty="0">
              <a:solidFill>
                <a:srgbClr val="FF00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EEB477-620F-4778-8D7A-829745CC3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595" y="4050833"/>
            <a:ext cx="7312069" cy="2438743"/>
          </a:xfrm>
        </p:spPr>
        <p:txBody>
          <a:bodyPr>
            <a:normAutofit/>
          </a:bodyPr>
          <a:lstStyle/>
          <a:p>
            <a:pPr algn="l"/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2025 рік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сума реалізації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ліків та супутніх товарів склала 21,3 тис. грн</a:t>
            </a:r>
            <a:r>
              <a:rPr lang="uk-UA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UA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071107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CB7BE-9650-4786-90E0-F4E719AD1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595" y="1251753"/>
            <a:ext cx="7667176" cy="1349406"/>
          </a:xfrm>
        </p:spPr>
        <p:txBody>
          <a:bodyPr/>
          <a:lstStyle/>
          <a:p>
            <a:pPr algn="l"/>
            <a:r>
              <a:rPr lang="uk-UA" dirty="0" err="1">
                <a:solidFill>
                  <a:srgbClr val="FF00FF"/>
                </a:solidFill>
              </a:rPr>
              <a:t>Чупахівська</a:t>
            </a:r>
            <a:r>
              <a:rPr lang="uk-UA" dirty="0">
                <a:solidFill>
                  <a:srgbClr val="FF00FF"/>
                </a:solidFill>
              </a:rPr>
              <a:t> громада</a:t>
            </a:r>
            <a:endParaRPr lang="ru-UA" dirty="0">
              <a:solidFill>
                <a:srgbClr val="FF00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EEB477-620F-4778-8D7A-829745CC3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595" y="4050833"/>
            <a:ext cx="7312069" cy="2438743"/>
          </a:xfrm>
        </p:spPr>
        <p:txBody>
          <a:bodyPr>
            <a:normAutofit/>
          </a:bodyPr>
          <a:lstStyle/>
          <a:p>
            <a:pPr algn="just"/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2025 рік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сума реалізації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ліків та супутніх товарів склала 135,1тис грн.</a:t>
            </a:r>
            <a:endParaRPr lang="ru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UA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308507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1893C-B943-4E67-A3A6-7D861A082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7" y="609599"/>
            <a:ext cx="8593583" cy="3696071"/>
          </a:xfrm>
        </p:spPr>
        <p:txBody>
          <a:bodyPr>
            <a:normAutofit/>
          </a:bodyPr>
          <a:lstStyle/>
          <a:p>
            <a:pPr algn="ctr"/>
            <a:r>
              <a:rPr lang="uk-UA" dirty="0"/>
              <a:t>Стратегічна ціль: побудувати найкращу доступність до якісної фармацевтичної  опіки в нашій громаді. Ми будуємо співпрацю там ,де ніхто не будує і не відкривається.</a:t>
            </a:r>
            <a:br>
              <a:rPr lang="uk-UA" dirty="0"/>
            </a:br>
            <a:r>
              <a:rPr lang="uk-UA" dirty="0"/>
              <a:t>У нас є ліки тут і зараз.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39673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/>
              </a:rPr>
              <a:t>Структура діяльності підприємства</a:t>
            </a:r>
            <a:endParaRPr lang="en-US" b="1" dirty="0">
              <a:effectLst/>
            </a:endParaRPr>
          </a:p>
        </p:txBody>
      </p:sp>
      <p:grpSp>
        <p:nvGrpSpPr>
          <p:cNvPr id="75" name="Group 2"/>
          <p:cNvGrpSpPr>
            <a:grpSpLocks/>
          </p:cNvGrpSpPr>
          <p:nvPr/>
        </p:nvGrpSpPr>
        <p:grpSpPr bwMode="auto">
          <a:xfrm>
            <a:off x="1983472" y="4155913"/>
            <a:ext cx="7280276" cy="555625"/>
            <a:chOff x="1248" y="1440"/>
            <a:chExt cx="4586" cy="350"/>
          </a:xfrm>
        </p:grpSpPr>
        <p:sp>
          <p:nvSpPr>
            <p:cNvPr id="76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8" name="Text Box 5"/>
            <p:cNvSpPr txBox="1">
              <a:spLocks noChangeArrowheads="1"/>
            </p:cNvSpPr>
            <p:nvPr/>
          </p:nvSpPr>
          <p:spPr bwMode="gray">
            <a:xfrm>
              <a:off x="1973" y="1482"/>
              <a:ext cx="386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uk-UA" sz="2400" dirty="0"/>
                <a:t>Співпраця з </a:t>
              </a:r>
              <a:r>
                <a:rPr lang="uk-UA" sz="2400" dirty="0" err="1"/>
                <a:t>Боромлянською</a:t>
              </a:r>
              <a:r>
                <a:rPr lang="uk-UA" sz="2400" dirty="0"/>
                <a:t> громадою</a:t>
              </a:r>
              <a:endParaRPr lang="en-US" sz="2400" dirty="0"/>
            </a:p>
          </p:txBody>
        </p:sp>
        <p:sp>
          <p:nvSpPr>
            <p:cNvPr id="79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0" name="Group 7"/>
          <p:cNvGrpSpPr>
            <a:grpSpLocks/>
          </p:cNvGrpSpPr>
          <p:nvPr/>
        </p:nvGrpSpPr>
        <p:grpSpPr bwMode="auto">
          <a:xfrm>
            <a:off x="1983472" y="1641313"/>
            <a:ext cx="6561139" cy="555625"/>
            <a:chOff x="1248" y="2030"/>
            <a:chExt cx="4133" cy="350"/>
          </a:xfrm>
        </p:grpSpPr>
        <p:sp>
          <p:nvSpPr>
            <p:cNvPr id="81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3" name="Text Box 10"/>
            <p:cNvSpPr txBox="1">
              <a:spLocks noChangeArrowheads="1"/>
            </p:cNvSpPr>
            <p:nvPr/>
          </p:nvSpPr>
          <p:spPr bwMode="gray">
            <a:xfrm>
              <a:off x="2024" y="2072"/>
              <a:ext cx="335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uk-UA" sz="2400" dirty="0"/>
                <a:t>Тростянецька комунальна аптека</a:t>
              </a:r>
              <a:endParaRPr lang="en-US" sz="2400" dirty="0"/>
            </a:p>
          </p:txBody>
        </p:sp>
        <p:sp>
          <p:nvSpPr>
            <p:cNvPr id="84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1983472" y="2479513"/>
            <a:ext cx="5105400" cy="555625"/>
            <a:chOff x="1248" y="2640"/>
            <a:chExt cx="3216" cy="350"/>
          </a:xfrm>
        </p:grpSpPr>
        <p:sp>
          <p:nvSpPr>
            <p:cNvPr id="86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8" name="Text Box 15"/>
            <p:cNvSpPr txBox="1">
              <a:spLocks noChangeArrowheads="1"/>
            </p:cNvSpPr>
            <p:nvPr/>
          </p:nvSpPr>
          <p:spPr bwMode="gray">
            <a:xfrm>
              <a:off x="2090" y="2682"/>
              <a:ext cx="20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uk-UA" sz="2400" dirty="0"/>
                <a:t>Аптечний пункт №1 </a:t>
              </a:r>
              <a:endParaRPr lang="en-US" sz="2400" dirty="0"/>
            </a:p>
          </p:txBody>
        </p:sp>
        <p:sp>
          <p:nvSpPr>
            <p:cNvPr id="89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0" name="Group 17"/>
          <p:cNvGrpSpPr>
            <a:grpSpLocks/>
          </p:cNvGrpSpPr>
          <p:nvPr/>
        </p:nvGrpSpPr>
        <p:grpSpPr bwMode="auto">
          <a:xfrm>
            <a:off x="1983472" y="3317713"/>
            <a:ext cx="6032501" cy="555625"/>
            <a:chOff x="1248" y="3230"/>
            <a:chExt cx="3800" cy="350"/>
          </a:xfrm>
        </p:grpSpPr>
        <p:sp>
          <p:nvSpPr>
            <p:cNvPr id="91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3" name="Text Box 20"/>
            <p:cNvSpPr txBox="1">
              <a:spLocks noChangeArrowheads="1"/>
            </p:cNvSpPr>
            <p:nvPr/>
          </p:nvSpPr>
          <p:spPr bwMode="gray">
            <a:xfrm>
              <a:off x="2024" y="3272"/>
              <a:ext cx="30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uk-UA" sz="2400" dirty="0"/>
                <a:t>ФАПИ Тростянецької громади</a:t>
              </a:r>
              <a:endParaRPr lang="en-US" sz="2400" dirty="0"/>
            </a:p>
          </p:txBody>
        </p:sp>
        <p:sp>
          <p:nvSpPr>
            <p:cNvPr id="94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5" name="Group 22"/>
          <p:cNvGrpSpPr>
            <a:grpSpLocks/>
          </p:cNvGrpSpPr>
          <p:nvPr/>
        </p:nvGrpSpPr>
        <p:grpSpPr bwMode="auto">
          <a:xfrm>
            <a:off x="1983472" y="5016338"/>
            <a:ext cx="6761163" cy="555625"/>
            <a:chOff x="1248" y="3230"/>
            <a:chExt cx="4259" cy="350"/>
          </a:xfrm>
        </p:grpSpPr>
        <p:sp>
          <p:nvSpPr>
            <p:cNvPr id="96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8" name="Text Box 25"/>
            <p:cNvSpPr txBox="1">
              <a:spLocks noChangeArrowheads="1"/>
            </p:cNvSpPr>
            <p:nvPr/>
          </p:nvSpPr>
          <p:spPr bwMode="gray">
            <a:xfrm>
              <a:off x="1973" y="3272"/>
              <a:ext cx="35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uk-UA" sz="2400" dirty="0"/>
                <a:t>Співпраця з </a:t>
              </a:r>
              <a:r>
                <a:rPr lang="uk-UA" sz="2400" dirty="0" err="1"/>
                <a:t>Чупахівською</a:t>
              </a:r>
              <a:r>
                <a:rPr lang="uk-UA" sz="2400" dirty="0"/>
                <a:t> громадою</a:t>
              </a:r>
              <a:endParaRPr lang="en-US" sz="2400" dirty="0"/>
            </a:p>
          </p:txBody>
        </p:sp>
        <p:sp>
          <p:nvSpPr>
            <p:cNvPr id="99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45648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2F0551-3361-4382-AC12-1B7AC718AD95}"/>
              </a:ext>
            </a:extLst>
          </p:cNvPr>
          <p:cNvSpPr txBox="1"/>
          <p:nvPr/>
        </p:nvSpPr>
        <p:spPr>
          <a:xfrm>
            <a:off x="550416" y="497150"/>
            <a:ext cx="859358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err="1"/>
              <a:t>Ключові</a:t>
            </a:r>
            <a:r>
              <a:rPr lang="ru-RU" sz="2800" b="1" dirty="0"/>
              <a:t> </a:t>
            </a:r>
            <a:r>
              <a:rPr lang="ru-RU" sz="2800" b="1" dirty="0" err="1"/>
              <a:t>досягнення</a:t>
            </a:r>
            <a:r>
              <a:rPr lang="ru-RU" sz="2800" b="1" dirty="0"/>
              <a:t> 2025 року</a:t>
            </a:r>
          </a:p>
          <a:p>
            <a:endParaRPr lang="ru-RU" sz="2800" b="1" dirty="0"/>
          </a:p>
          <a:p>
            <a:r>
              <a:rPr lang="ru-RU" sz="2800" b="1" dirty="0"/>
              <a:t>-</a:t>
            </a:r>
            <a:r>
              <a:rPr lang="ru-RU" sz="2800" b="1" dirty="0" err="1"/>
              <a:t>Відкриття</a:t>
            </a:r>
            <a:r>
              <a:rPr lang="ru-RU" sz="2800" b="1" dirty="0"/>
              <a:t> аптечного пункту №1 (</a:t>
            </a:r>
            <a:r>
              <a:rPr lang="ru-RU" sz="2800" b="1" dirty="0" err="1"/>
              <a:t>вул</a:t>
            </a:r>
            <a:r>
              <a:rPr lang="ru-RU" sz="2800" b="1" dirty="0"/>
              <a:t>. </a:t>
            </a:r>
            <a:r>
              <a:rPr lang="ru-RU" sz="2800" b="1" dirty="0" err="1"/>
              <a:t>Нескучанська</a:t>
            </a:r>
            <a:r>
              <a:rPr lang="ru-RU" sz="2800" b="1" dirty="0"/>
              <a:t> 7)</a:t>
            </a:r>
          </a:p>
          <a:p>
            <a:r>
              <a:rPr lang="ru-RU" sz="2800" b="1" dirty="0"/>
              <a:t>-</a:t>
            </a:r>
            <a:r>
              <a:rPr lang="ru-RU" sz="2800" b="1" dirty="0" err="1"/>
              <a:t>Розширення</a:t>
            </a:r>
            <a:r>
              <a:rPr lang="ru-RU" sz="2800" b="1" dirty="0"/>
              <a:t> </a:t>
            </a:r>
            <a:r>
              <a:rPr lang="ru-RU" sz="2800" b="1" dirty="0" err="1"/>
              <a:t>співпраці</a:t>
            </a:r>
            <a:r>
              <a:rPr lang="ru-RU" sz="2800" b="1" dirty="0"/>
              <a:t> з громадами </a:t>
            </a:r>
            <a:r>
              <a:rPr lang="ru-RU" sz="2800" b="1" dirty="0" err="1"/>
              <a:t>Чупахівською</a:t>
            </a:r>
            <a:r>
              <a:rPr lang="ru-RU" sz="2800" b="1" dirty="0"/>
              <a:t> та </a:t>
            </a:r>
            <a:r>
              <a:rPr lang="ru-RU" sz="2800" b="1" dirty="0" err="1"/>
              <a:t>Боромлянською</a:t>
            </a:r>
            <a:r>
              <a:rPr lang="ru-RU" sz="2800" b="1" dirty="0"/>
              <a:t> </a:t>
            </a:r>
          </a:p>
          <a:p>
            <a:r>
              <a:rPr lang="ru-RU" sz="2800" b="1" dirty="0"/>
              <a:t>- </a:t>
            </a:r>
            <a:r>
              <a:rPr lang="ru-RU" sz="2800" b="1" dirty="0" err="1"/>
              <a:t>Укладено</a:t>
            </a:r>
            <a:r>
              <a:rPr lang="ru-RU" sz="2800" b="1" dirty="0"/>
              <a:t> </a:t>
            </a:r>
            <a:r>
              <a:rPr lang="ru-RU" sz="2800" b="1" dirty="0" err="1"/>
              <a:t>договір</a:t>
            </a:r>
            <a:r>
              <a:rPr lang="ru-RU" sz="2800" b="1" dirty="0"/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державною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програмою </a:t>
            </a:r>
            <a:r>
              <a:rPr lang="uk-UA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«Доступні ліки»</a:t>
            </a:r>
            <a:r>
              <a:rPr lang="ru-RU" sz="2800" b="1" dirty="0"/>
              <a:t>» </a:t>
            </a:r>
          </a:p>
          <a:p>
            <a:r>
              <a:rPr lang="ru-RU" sz="2800" b="1" dirty="0"/>
              <a:t>-</a:t>
            </a:r>
            <a:r>
              <a:rPr lang="ru-RU" sz="2800" b="1" dirty="0" err="1"/>
              <a:t>Зростання</a:t>
            </a:r>
            <a:r>
              <a:rPr lang="ru-RU" sz="2800" b="1" dirty="0"/>
              <a:t> </a:t>
            </a:r>
            <a:r>
              <a:rPr lang="ru-RU" sz="2800" b="1" dirty="0" err="1"/>
              <a:t>виторгу</a:t>
            </a:r>
            <a:r>
              <a:rPr lang="ru-RU" sz="2800" b="1" dirty="0"/>
              <a:t> та </a:t>
            </a:r>
            <a:r>
              <a:rPr lang="ru-RU" sz="2800" b="1" dirty="0" err="1"/>
              <a:t>націнки</a:t>
            </a:r>
            <a:r>
              <a:rPr lang="ru-RU" sz="2800" b="1" dirty="0"/>
              <a:t> по </a:t>
            </a:r>
            <a:r>
              <a:rPr lang="ru-RU" sz="2800" b="1" dirty="0" err="1"/>
              <a:t>всіх</a:t>
            </a:r>
            <a:r>
              <a:rPr lang="ru-RU" sz="2800" b="1" dirty="0"/>
              <a:t> </a:t>
            </a:r>
            <a:r>
              <a:rPr lang="ru-RU" sz="2800" b="1" dirty="0" err="1"/>
              <a:t>напрямах</a:t>
            </a:r>
            <a:r>
              <a:rPr lang="ru-RU" sz="2800" b="1" dirty="0"/>
              <a:t> </a:t>
            </a:r>
            <a:r>
              <a:rPr lang="ru-RU" sz="2800" b="1" dirty="0" err="1"/>
              <a:t>діяльності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73169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3F9DA24-B7BA-49BD-AB54-8CF8AF853AF7}"/>
              </a:ext>
            </a:extLst>
          </p:cNvPr>
          <p:cNvSpPr txBox="1"/>
          <p:nvPr/>
        </p:nvSpPr>
        <p:spPr>
          <a:xfrm>
            <a:off x="304800" y="631372"/>
            <a:ext cx="867591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/>
              <a:t>Фінансові</a:t>
            </a:r>
            <a:r>
              <a:rPr lang="ru-RU" sz="2400" b="1" dirty="0"/>
              <a:t> </a:t>
            </a:r>
            <a:r>
              <a:rPr lang="ru-RU" sz="2400" b="1" dirty="0" err="1"/>
              <a:t>показники</a:t>
            </a:r>
            <a:r>
              <a:rPr lang="ru-RU" sz="2400" b="1" dirty="0"/>
              <a:t> за 2025 </a:t>
            </a:r>
            <a:r>
              <a:rPr lang="ru-RU" sz="2400" b="1" dirty="0" err="1"/>
              <a:t>рік</a:t>
            </a:r>
            <a:endParaRPr lang="ru-RU" sz="2400" b="1" dirty="0"/>
          </a:p>
          <a:p>
            <a:endParaRPr lang="ru-RU" sz="2400" dirty="0"/>
          </a:p>
          <a:p>
            <a:r>
              <a:rPr lang="ru-RU" sz="2400" b="1" dirty="0" err="1"/>
              <a:t>Аптечний</a:t>
            </a:r>
            <a:r>
              <a:rPr lang="ru-RU" sz="2400" b="1" dirty="0"/>
              <a:t> пункт №1:</a:t>
            </a:r>
          </a:p>
          <a:p>
            <a:r>
              <a:rPr lang="ru-RU" sz="2400" b="1" dirty="0"/>
              <a:t>  </a:t>
            </a:r>
            <a:r>
              <a:rPr lang="ru-RU" sz="2400" b="1" dirty="0" err="1"/>
              <a:t>Виторг</a:t>
            </a:r>
            <a:r>
              <a:rPr lang="ru-RU" sz="2400" b="1" dirty="0"/>
              <a:t>: 3 924 998,78 </a:t>
            </a:r>
            <a:r>
              <a:rPr lang="ru-RU" sz="2400" b="1" dirty="0" err="1"/>
              <a:t>грн</a:t>
            </a:r>
            <a:endParaRPr lang="ru-RU" sz="2400" b="1" dirty="0"/>
          </a:p>
          <a:p>
            <a:r>
              <a:rPr lang="ru-RU" sz="2400" b="1" dirty="0"/>
              <a:t>  </a:t>
            </a:r>
            <a:r>
              <a:rPr lang="ru-RU" sz="2400" b="1" dirty="0" err="1"/>
              <a:t>Націнка</a:t>
            </a:r>
            <a:r>
              <a:rPr lang="ru-RU" sz="2400" b="1" dirty="0"/>
              <a:t>: 569 399,79 </a:t>
            </a:r>
            <a:r>
              <a:rPr lang="ru-RU" sz="2400" b="1" dirty="0" err="1"/>
              <a:t>грн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err="1"/>
              <a:t>Комунальна</a:t>
            </a:r>
            <a:r>
              <a:rPr lang="ru-RU" sz="2400" b="1" dirty="0"/>
              <a:t> аптека (</a:t>
            </a:r>
            <a:r>
              <a:rPr lang="ru-RU" sz="2400" b="1" dirty="0" err="1"/>
              <a:t>Шкільна</a:t>
            </a:r>
            <a:r>
              <a:rPr lang="ru-RU" sz="2400" b="1" dirty="0"/>
              <a:t> 3А):</a:t>
            </a:r>
          </a:p>
          <a:p>
            <a:r>
              <a:rPr lang="ru-RU" sz="2400" b="1" dirty="0"/>
              <a:t>  </a:t>
            </a:r>
            <a:r>
              <a:rPr lang="ru-RU" sz="2400" b="1" dirty="0" err="1"/>
              <a:t>Виторг</a:t>
            </a:r>
            <a:r>
              <a:rPr lang="ru-RU" sz="2400" b="1" dirty="0"/>
              <a:t>: 2 157 445,38 </a:t>
            </a:r>
            <a:r>
              <a:rPr lang="ru-RU" sz="2400" b="1" dirty="0" err="1"/>
              <a:t>грн</a:t>
            </a:r>
            <a:endParaRPr lang="ru-RU" sz="2400" b="1" dirty="0"/>
          </a:p>
          <a:p>
            <a:r>
              <a:rPr lang="ru-RU" sz="2400" b="1" dirty="0"/>
              <a:t>  </a:t>
            </a:r>
            <a:r>
              <a:rPr lang="ru-RU" sz="2400" b="1" dirty="0" err="1"/>
              <a:t>Націнка</a:t>
            </a:r>
            <a:r>
              <a:rPr lang="ru-RU" sz="2400" b="1" dirty="0"/>
              <a:t>: 262 902,55 </a:t>
            </a:r>
            <a:r>
              <a:rPr lang="ru-RU" sz="2400" b="1" dirty="0" err="1"/>
              <a:t>грн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 err="1"/>
              <a:t>Юридичні</a:t>
            </a:r>
            <a:r>
              <a:rPr lang="ru-RU" sz="2400" b="1" dirty="0"/>
              <a:t> особи:</a:t>
            </a:r>
          </a:p>
          <a:p>
            <a:r>
              <a:rPr lang="ru-RU" sz="2400" b="1" dirty="0"/>
              <a:t>  </a:t>
            </a:r>
            <a:r>
              <a:rPr lang="ru-RU" sz="2400" b="1" dirty="0" err="1"/>
              <a:t>Виторг</a:t>
            </a:r>
            <a:r>
              <a:rPr lang="ru-RU" sz="2400" b="1" dirty="0"/>
              <a:t>: 153 682,45 </a:t>
            </a:r>
            <a:r>
              <a:rPr lang="ru-RU" sz="2400" b="1" dirty="0" err="1"/>
              <a:t>грн</a:t>
            </a:r>
            <a:endParaRPr lang="ru-RU" sz="2400" b="1" dirty="0"/>
          </a:p>
          <a:p>
            <a:r>
              <a:rPr lang="ru-RU" sz="2400" b="1" dirty="0"/>
              <a:t>  </a:t>
            </a:r>
            <a:r>
              <a:rPr lang="ru-RU" sz="2400" b="1" dirty="0" err="1"/>
              <a:t>Націнка</a:t>
            </a:r>
            <a:r>
              <a:rPr lang="ru-RU" sz="2400" b="1" dirty="0"/>
              <a:t>: 27 724,03 </a:t>
            </a:r>
            <a:r>
              <a:rPr lang="ru-RU" sz="2400" b="1" dirty="0" err="1"/>
              <a:t>грн</a:t>
            </a:r>
            <a:endParaRPr lang="ru-UA" sz="2400" b="1" dirty="0"/>
          </a:p>
        </p:txBody>
      </p:sp>
    </p:spTree>
    <p:extLst>
      <p:ext uri="{BB962C8B-B14F-4D97-AF65-F5344CB8AC3E}">
        <p14:creationId xmlns:p14="http://schemas.microsoft.com/office/powerpoint/2010/main" val="324497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4B794-C61E-4122-AC1E-9853F0C2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550986"/>
          </a:xfrm>
        </p:spPr>
        <p:txBody>
          <a:bodyPr>
            <a:normAutofit/>
          </a:bodyPr>
          <a:lstStyle/>
          <a:p>
            <a:r>
              <a:rPr lang="uk-UA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Тростянецька комунальна      аптека </a:t>
            </a:r>
            <a:br>
              <a:rPr lang="uk-UA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uk-UA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Шкільна, 3</a:t>
            </a:r>
            <a:endParaRPr lang="ru-UA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083963D-7670-4E02-A586-8C89C8DE20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9280" y="3007146"/>
            <a:ext cx="4462155" cy="2911078"/>
          </a:xfr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A35E9AE4-8B5B-4348-95E1-33B19E81F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3874" y="1564626"/>
            <a:ext cx="4390339" cy="4031273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E668D6-B209-4714-9A6B-7B1BC405F5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31402" y="3022951"/>
            <a:ext cx="4203577" cy="31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3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F926F1-704F-4D59-97C3-C3648D56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Тростянецька комунальна аптека</a:t>
            </a:r>
            <a:br>
              <a:rPr lang="en-US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A1A638-4907-4083-8B75-B124F60D41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722703" cy="3880772"/>
          </a:xfrm>
        </p:spPr>
        <p:txBody>
          <a:bodyPr>
            <a:normAutofit/>
          </a:bodyPr>
          <a:lstStyle/>
          <a:p>
            <a:pPr algn="ctr"/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метою 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доступності ліків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укладено договір з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Національною службою охорони здоров’я 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</a:t>
            </a:r>
            <a:r>
              <a:rPr lang="uk-UA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реімбурсацію</a:t>
            </a:r>
            <a:r>
              <a:rPr lang="uk-UA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лікарських засобів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державною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програмою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«Доступні ліки»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рамках якої підприємству було відшкодовано вартість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відпущених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лікарських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засобів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x-none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медичних виробів</a:t>
            </a: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суму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155,6 тис. грн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5E78CB-A40A-4DDE-87F9-7D8C42B21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2302" y="2160588"/>
            <a:ext cx="4332303" cy="3744293"/>
          </a:xfrm>
        </p:spPr>
        <p:txBody>
          <a:bodyPr>
            <a:normAutofit/>
          </a:bodyPr>
          <a:lstStyle/>
          <a:p>
            <a:pPr algn="ctr"/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кладено договір з </a:t>
            </a: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КНП «Тростянецький центр первинної медичної допомоги» ТМР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відшкодування витрат, пов’язаних з відпуском лікарських засобів безоплатно і на пільгових умовах громадянам, які мають на це право відповідно до законодавства та відпущено лікарські засоби згідно рецептів, на суму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563,2тис. грн. </a:t>
            </a:r>
            <a:endParaRPr lang="ru-UA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56401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FA80F-2F2E-4226-A230-A96BC26F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740" cy="1320800"/>
          </a:xfrm>
          <a:ln>
            <a:solidFill>
              <a:srgbClr val="B8F1FC"/>
            </a:solidFill>
          </a:ln>
        </p:spPr>
        <p:txBody>
          <a:bodyPr/>
          <a:lstStyle/>
          <a:p>
            <a:pPr algn="ctr"/>
            <a:r>
              <a:rPr lang="uk-UA" dirty="0">
                <a:solidFill>
                  <a:srgbClr val="FF00FF"/>
                </a:solidFill>
              </a:rPr>
              <a:t>Аптечний пункт №1</a:t>
            </a:r>
            <a:br>
              <a:rPr lang="uk-UA" dirty="0">
                <a:solidFill>
                  <a:srgbClr val="FF00FF"/>
                </a:solidFill>
              </a:rPr>
            </a:br>
            <a:r>
              <a:rPr lang="uk-UA" dirty="0" err="1">
                <a:solidFill>
                  <a:srgbClr val="FF00FF"/>
                </a:solidFill>
              </a:rPr>
              <a:t>Нескучанська</a:t>
            </a:r>
            <a:r>
              <a:rPr lang="uk-UA" dirty="0">
                <a:solidFill>
                  <a:srgbClr val="FF00FF"/>
                </a:solidFill>
              </a:rPr>
              <a:t>, 7</a:t>
            </a:r>
            <a:endParaRPr lang="ru-UA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675F959-5AAF-4701-B7E0-B99B5FBAB86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706704"/>
            <a:ext cx="3886200" cy="258918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A5B2BF3C-5E82-4B37-AC58-A2B4C30849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706704"/>
            <a:ext cx="3886200" cy="2589180"/>
          </a:xfrm>
        </p:spPr>
      </p:pic>
    </p:spTree>
    <p:extLst>
      <p:ext uri="{BB962C8B-B14F-4D97-AF65-F5344CB8AC3E}">
        <p14:creationId xmlns:p14="http://schemas.microsoft.com/office/powerpoint/2010/main" val="2357508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BD49B-B4C4-47FF-BD3B-833B90DBA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solidFill>
                  <a:srgbClr val="FF00FF"/>
                </a:solidFill>
              </a:rPr>
              <a:t>Аптечний пункт №1</a:t>
            </a:r>
            <a:br>
              <a:rPr lang="uk-UA" dirty="0">
                <a:solidFill>
                  <a:srgbClr val="FF00FF"/>
                </a:solidFill>
              </a:rPr>
            </a:br>
            <a:r>
              <a:rPr lang="uk-UA" dirty="0" err="1">
                <a:solidFill>
                  <a:srgbClr val="FF00FF"/>
                </a:solidFill>
              </a:rPr>
              <a:t>Нескучанська</a:t>
            </a:r>
            <a:r>
              <a:rPr lang="uk-UA" dirty="0">
                <a:solidFill>
                  <a:srgbClr val="FF00FF"/>
                </a:solidFill>
              </a:rPr>
              <a:t>, 7</a:t>
            </a:r>
            <a:endParaRPr lang="ru-UA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12BCD2-B5D5-4CD1-B1B0-7340652916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456" y="1825625"/>
            <a:ext cx="6531088" cy="4351338"/>
          </a:xfrm>
        </p:spPr>
      </p:pic>
    </p:spTree>
    <p:extLst>
      <p:ext uri="{BB962C8B-B14F-4D97-AF65-F5344CB8AC3E}">
        <p14:creationId xmlns:p14="http://schemas.microsoft.com/office/powerpoint/2010/main" val="111880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CB7BE-9650-4786-90E0-F4E719AD1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595" y="1251753"/>
            <a:ext cx="7667176" cy="1349406"/>
          </a:xfrm>
        </p:spPr>
        <p:txBody>
          <a:bodyPr/>
          <a:lstStyle/>
          <a:p>
            <a:pPr algn="l"/>
            <a:r>
              <a:rPr lang="uk-UA" dirty="0" err="1">
                <a:solidFill>
                  <a:srgbClr val="FF00FF"/>
                </a:solidFill>
              </a:rPr>
              <a:t>ФАПИТростянецької</a:t>
            </a:r>
            <a:r>
              <a:rPr lang="uk-UA" dirty="0">
                <a:solidFill>
                  <a:srgbClr val="FF00FF"/>
                </a:solidFill>
              </a:rPr>
              <a:t> громади</a:t>
            </a:r>
            <a:endParaRPr lang="ru-UA" dirty="0">
              <a:solidFill>
                <a:srgbClr val="FF00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EEB477-620F-4778-8D7A-829745CC3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829" y="4050833"/>
            <a:ext cx="8235835" cy="2438743"/>
          </a:xfrm>
        </p:spPr>
        <p:txBody>
          <a:bodyPr>
            <a:normAutofit/>
          </a:bodyPr>
          <a:lstStyle/>
          <a:p>
            <a:pPr algn="just"/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2025 рік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сума реалізації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ліків та супутніх товарів склала 877,7 тис грн.</a:t>
            </a:r>
            <a:endParaRPr lang="ru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uk-UA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UA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053721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339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Структура діяльності підприємства</vt:lpstr>
      <vt:lpstr>Презентация PowerPoint</vt:lpstr>
      <vt:lpstr>Презентация PowerPoint</vt:lpstr>
      <vt:lpstr>Тростянецька комунальна      аптека  Шкільна, 3</vt:lpstr>
      <vt:lpstr>Тростянецька комунальна аптека </vt:lpstr>
      <vt:lpstr>Аптечний пункт №1 Нескучанська, 7</vt:lpstr>
      <vt:lpstr>Аптечний пункт №1 Нескучанська, 7</vt:lpstr>
      <vt:lpstr>ФАПИТростянецької громади</vt:lpstr>
      <vt:lpstr>ФАПИТростянецької громади</vt:lpstr>
      <vt:lpstr>ФАПИТростянецької громади</vt:lpstr>
      <vt:lpstr>ФАПИТростянецької громади</vt:lpstr>
      <vt:lpstr>Боромлянська громада</vt:lpstr>
      <vt:lpstr>Чупахівська громада</vt:lpstr>
      <vt:lpstr>Стратегічна ціль: побудувати найкращу доступність до якісної фармацевтичної  опіки в нашій громаді. Ми будуємо співпрацю там ,де ніхто не будує і не відкривається. У нас є ліки тут і зараз.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Яресько Андрій</cp:lastModifiedBy>
  <cp:revision>148</cp:revision>
  <dcterms:created xsi:type="dcterms:W3CDTF">2016-11-18T14:12:19Z</dcterms:created>
  <dcterms:modified xsi:type="dcterms:W3CDTF">2025-12-12T12:43:52Z</dcterms:modified>
</cp:coreProperties>
</file>